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FBA1EA-9EC6-48F1-A058-D10DCA252051}" v="26" dt="2024-04-22T11:57:29.269"/>
    <p1510:client id="{C80879B3-765F-4B00-A25B-D290C77F4648}" v="93" dt="2024-04-22T13:22:32.7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pollo Golden Sands" clId="Web-{C80879B3-765F-4B00-A25B-D290C77F4648}"/>
    <pc:docChg chg="modSld">
      <pc:chgData name="Apollo Golden Sands" userId="" providerId="" clId="Web-{C80879B3-765F-4B00-A25B-D290C77F4648}" dt="2024-04-22T13:22:32.718" v="85" actId="20577"/>
      <pc:docMkLst>
        <pc:docMk/>
      </pc:docMkLst>
      <pc:sldChg chg="modSp">
        <pc:chgData name="Apollo Golden Sands" userId="" providerId="" clId="Web-{C80879B3-765F-4B00-A25B-D290C77F4648}" dt="2024-04-22T12:39:29.339" v="67" actId="20577"/>
        <pc:sldMkLst>
          <pc:docMk/>
          <pc:sldMk cId="0" sldId="257"/>
        </pc:sldMkLst>
        <pc:spChg chg="mod">
          <ac:chgData name="Apollo Golden Sands" userId="" providerId="" clId="Web-{C80879B3-765F-4B00-A25B-D290C77F4648}" dt="2024-04-22T12:39:29.339" v="67" actId="20577"/>
          <ac:spMkLst>
            <pc:docMk/>
            <pc:sldMk cId="0" sldId="257"/>
            <ac:spMk id="79" creationId="{00000000-0000-0000-0000-000000000000}"/>
          </ac:spMkLst>
        </pc:spChg>
      </pc:sldChg>
      <pc:sldChg chg="modSp">
        <pc:chgData name="Apollo Golden Sands" userId="" providerId="" clId="Web-{C80879B3-765F-4B00-A25B-D290C77F4648}" dt="2024-04-22T12:50:03.323" v="80" actId="20577"/>
        <pc:sldMkLst>
          <pc:docMk/>
          <pc:sldMk cId="0" sldId="259"/>
        </pc:sldMkLst>
        <pc:spChg chg="mod">
          <ac:chgData name="Apollo Golden Sands" userId="" providerId="" clId="Web-{C80879B3-765F-4B00-A25B-D290C77F4648}" dt="2024-04-22T12:50:03.323" v="80" actId="20577"/>
          <ac:spMkLst>
            <pc:docMk/>
            <pc:sldMk cId="0" sldId="259"/>
            <ac:spMk id="89" creationId="{00000000-0000-0000-0000-000000000000}"/>
          </ac:spMkLst>
        </pc:spChg>
      </pc:sldChg>
      <pc:sldChg chg="modSp">
        <pc:chgData name="Apollo Golden Sands" userId="" providerId="" clId="Web-{C80879B3-765F-4B00-A25B-D290C77F4648}" dt="2024-04-22T12:19:12.933" v="0" actId="20577"/>
        <pc:sldMkLst>
          <pc:docMk/>
          <pc:sldMk cId="0" sldId="260"/>
        </pc:sldMkLst>
        <pc:spChg chg="mod">
          <ac:chgData name="Apollo Golden Sands" userId="" providerId="" clId="Web-{C80879B3-765F-4B00-A25B-D290C77F4648}" dt="2024-04-22T12:19:12.933" v="0" actId="20577"/>
          <ac:spMkLst>
            <pc:docMk/>
            <pc:sldMk cId="0" sldId="260"/>
            <ac:spMk id="93" creationId="{00000000-0000-0000-0000-000000000000}"/>
          </ac:spMkLst>
        </pc:spChg>
      </pc:sldChg>
      <pc:sldChg chg="modSp">
        <pc:chgData name="Apollo Golden Sands" userId="" providerId="" clId="Web-{C80879B3-765F-4B00-A25B-D290C77F4648}" dt="2024-04-22T12:21:09.733" v="42" actId="20577"/>
        <pc:sldMkLst>
          <pc:docMk/>
          <pc:sldMk cId="0" sldId="261"/>
        </pc:sldMkLst>
        <pc:spChg chg="mod">
          <ac:chgData name="Apollo Golden Sands" userId="" providerId="" clId="Web-{C80879B3-765F-4B00-A25B-D290C77F4648}" dt="2024-04-22T12:21:09.733" v="42" actId="20577"/>
          <ac:spMkLst>
            <pc:docMk/>
            <pc:sldMk cId="0" sldId="261"/>
            <ac:spMk id="96" creationId="{00000000-0000-0000-0000-000000000000}"/>
          </ac:spMkLst>
        </pc:spChg>
      </pc:sldChg>
      <pc:sldChg chg="modSp">
        <pc:chgData name="Apollo Golden Sands" userId="" providerId="" clId="Web-{C80879B3-765F-4B00-A25B-D290C77F4648}" dt="2024-04-22T12:51:58.514" v="82" actId="1076"/>
        <pc:sldMkLst>
          <pc:docMk/>
          <pc:sldMk cId="0" sldId="263"/>
        </pc:sldMkLst>
        <pc:spChg chg="mod">
          <ac:chgData name="Apollo Golden Sands" userId="" providerId="" clId="Web-{C80879B3-765F-4B00-A25B-D290C77F4648}" dt="2024-04-22T12:32:44.250" v="51" actId="1076"/>
          <ac:spMkLst>
            <pc:docMk/>
            <pc:sldMk cId="0" sldId="263"/>
            <ac:spMk id="107" creationId="{00000000-0000-0000-0000-000000000000}"/>
          </ac:spMkLst>
        </pc:spChg>
        <pc:spChg chg="mod">
          <ac:chgData name="Apollo Golden Sands" userId="" providerId="" clId="Web-{C80879B3-765F-4B00-A25B-D290C77F4648}" dt="2024-04-22T12:51:50.748" v="81" actId="1076"/>
          <ac:spMkLst>
            <pc:docMk/>
            <pc:sldMk cId="0" sldId="263"/>
            <ac:spMk id="108" creationId="{00000000-0000-0000-0000-000000000000}"/>
          </ac:spMkLst>
        </pc:spChg>
        <pc:picChg chg="mod">
          <ac:chgData name="Apollo Golden Sands" userId="" providerId="" clId="Web-{C80879B3-765F-4B00-A25B-D290C77F4648}" dt="2024-04-22T12:51:58.514" v="82" actId="1076"/>
          <ac:picMkLst>
            <pc:docMk/>
            <pc:sldMk cId="0" sldId="263"/>
            <ac:picMk id="109" creationId="{00000000-0000-0000-0000-000000000000}"/>
          </ac:picMkLst>
        </pc:picChg>
      </pc:sldChg>
      <pc:sldChg chg="modSp">
        <pc:chgData name="Apollo Golden Sands" userId="" providerId="" clId="Web-{C80879B3-765F-4B00-A25B-D290C77F4648}" dt="2024-04-22T12:38:50.963" v="64" actId="20577"/>
        <pc:sldMkLst>
          <pc:docMk/>
          <pc:sldMk cId="0" sldId="265"/>
        </pc:sldMkLst>
        <pc:spChg chg="mod">
          <ac:chgData name="Apollo Golden Sands" userId="" providerId="" clId="Web-{C80879B3-765F-4B00-A25B-D290C77F4648}" dt="2024-04-22T12:38:50.963" v="64" actId="20577"/>
          <ac:spMkLst>
            <pc:docMk/>
            <pc:sldMk cId="0" sldId="265"/>
            <ac:spMk id="117" creationId="{00000000-0000-0000-0000-000000000000}"/>
          </ac:spMkLst>
        </pc:spChg>
      </pc:sldChg>
      <pc:sldChg chg="modSp">
        <pc:chgData name="Apollo Golden Sands" userId="" providerId="" clId="Web-{C80879B3-765F-4B00-A25B-D290C77F4648}" dt="2024-04-22T13:22:32.718" v="85" actId="20577"/>
        <pc:sldMkLst>
          <pc:docMk/>
          <pc:sldMk cId="0" sldId="266"/>
        </pc:sldMkLst>
        <pc:spChg chg="mod">
          <ac:chgData name="Apollo Golden Sands" userId="" providerId="" clId="Web-{C80879B3-765F-4B00-A25B-D290C77F4648}" dt="2024-04-22T13:22:32.718" v="85" actId="20577"/>
          <ac:spMkLst>
            <pc:docMk/>
            <pc:sldMk cId="0" sldId="266"/>
            <ac:spMk id="123" creationId="{00000000-0000-0000-0000-000000000000}"/>
          </ac:spMkLst>
        </pc:spChg>
      </pc:sldChg>
    </pc:docChg>
  </pc:docChgLst>
  <pc:docChgLst>
    <pc:chgData name="Apollo Golden Sands" clId="Web-{53FBA1EA-9EC6-48F1-A058-D10DCA252051}"/>
    <pc:docChg chg="modSld">
      <pc:chgData name="Apollo Golden Sands" userId="" providerId="" clId="Web-{53FBA1EA-9EC6-48F1-A058-D10DCA252051}" dt="2024-04-22T11:57:27.612" v="20" actId="20577"/>
      <pc:docMkLst>
        <pc:docMk/>
      </pc:docMkLst>
      <pc:sldChg chg="modSp">
        <pc:chgData name="Apollo Golden Sands" userId="" providerId="" clId="Web-{53FBA1EA-9EC6-48F1-A058-D10DCA252051}" dt="2024-04-22T11:48:45.440" v="1" actId="20577"/>
        <pc:sldMkLst>
          <pc:docMk/>
          <pc:sldMk cId="0" sldId="259"/>
        </pc:sldMkLst>
        <pc:spChg chg="mod">
          <ac:chgData name="Apollo Golden Sands" userId="" providerId="" clId="Web-{53FBA1EA-9EC6-48F1-A058-D10DCA252051}" dt="2024-04-22T11:48:45.440" v="1" actId="20577"/>
          <ac:spMkLst>
            <pc:docMk/>
            <pc:sldMk cId="0" sldId="259"/>
            <ac:spMk id="89" creationId="{00000000-0000-0000-0000-000000000000}"/>
          </ac:spMkLst>
        </pc:spChg>
      </pc:sldChg>
      <pc:sldChg chg="modSp">
        <pc:chgData name="Apollo Golden Sands" userId="" providerId="" clId="Web-{53FBA1EA-9EC6-48F1-A058-D10DCA252051}" dt="2024-04-22T11:48:59.049" v="2" actId="20577"/>
        <pc:sldMkLst>
          <pc:docMk/>
          <pc:sldMk cId="0" sldId="260"/>
        </pc:sldMkLst>
        <pc:spChg chg="mod">
          <ac:chgData name="Apollo Golden Sands" userId="" providerId="" clId="Web-{53FBA1EA-9EC6-48F1-A058-D10DCA252051}" dt="2024-04-22T11:48:59.049" v="2" actId="20577"/>
          <ac:spMkLst>
            <pc:docMk/>
            <pc:sldMk cId="0" sldId="260"/>
            <ac:spMk id="93" creationId="{00000000-0000-0000-0000-000000000000}"/>
          </ac:spMkLst>
        </pc:spChg>
      </pc:sldChg>
      <pc:sldChg chg="modSp">
        <pc:chgData name="Apollo Golden Sands" userId="" providerId="" clId="Web-{53FBA1EA-9EC6-48F1-A058-D10DCA252051}" dt="2024-04-22T11:51:03.257" v="4" actId="20577"/>
        <pc:sldMkLst>
          <pc:docMk/>
          <pc:sldMk cId="0" sldId="262"/>
        </pc:sldMkLst>
        <pc:spChg chg="mod">
          <ac:chgData name="Apollo Golden Sands" userId="" providerId="" clId="Web-{53FBA1EA-9EC6-48F1-A058-D10DCA252051}" dt="2024-04-22T11:51:03.257" v="4" actId="20577"/>
          <ac:spMkLst>
            <pc:docMk/>
            <pc:sldMk cId="0" sldId="262"/>
            <ac:spMk id="102" creationId="{00000000-0000-0000-0000-000000000000}"/>
          </ac:spMkLst>
        </pc:spChg>
      </pc:sldChg>
      <pc:sldChg chg="modSp">
        <pc:chgData name="Apollo Golden Sands" userId="" providerId="" clId="Web-{53FBA1EA-9EC6-48F1-A058-D10DCA252051}" dt="2024-04-22T11:57:27.612" v="20" actId="20577"/>
        <pc:sldMkLst>
          <pc:docMk/>
          <pc:sldMk cId="0" sldId="264"/>
        </pc:sldMkLst>
        <pc:spChg chg="mod">
          <ac:chgData name="Apollo Golden Sands" userId="" providerId="" clId="Web-{53FBA1EA-9EC6-48F1-A058-D10DCA252051}" dt="2024-04-22T11:57:27.612" v="20" actId="20577"/>
          <ac:spMkLst>
            <pc:docMk/>
            <pc:sldMk cId="0" sldId="264"/>
            <ac:spMk id="114" creationId="{00000000-0000-0000-0000-000000000000}"/>
          </ac:spMkLst>
        </pc:spChg>
      </pc:sldChg>
      <pc:sldChg chg="modSp">
        <pc:chgData name="Apollo Golden Sands" userId="" providerId="" clId="Web-{53FBA1EA-9EC6-48F1-A058-D10DCA252051}" dt="2024-04-22T11:53:51.840" v="6" actId="20577"/>
        <pc:sldMkLst>
          <pc:docMk/>
          <pc:sldMk cId="0" sldId="265"/>
        </pc:sldMkLst>
        <pc:spChg chg="mod">
          <ac:chgData name="Apollo Golden Sands" userId="" providerId="" clId="Web-{53FBA1EA-9EC6-48F1-A058-D10DCA252051}" dt="2024-04-22T11:53:51.840" v="6" actId="20577"/>
          <ac:spMkLst>
            <pc:docMk/>
            <pc:sldMk cId="0" sldId="265"/>
            <ac:spMk id="11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2403798F-BBC4-4FEB-B004-1C5F55EF30C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26B880A1-28DD-438B-88E6-A81B48D79B2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DAFBA5ED-0A84-434A-8DDD-8F2DCC26665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D6AC3F1C-1064-49D7-99F7-D456ED073FB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1131FB3C-AAAC-4AC3-B007-2ACB2F1BBA2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20120" cy="2654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A1D64A7C-FA40-493C-AF0D-A96EBCD0277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09A8905A-C38D-4533-8E8A-B34D464B61E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194952BE-1835-4B63-B89B-7EA6ACE8A05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56745F26-06ED-4A7F-9E20-D7323DBFF74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2012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B776DD86-FE0B-43FC-BD00-EDB2B81D408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1C7DBE39-D223-45EB-8CBC-9A7FDD7FC65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27432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3192480" y="1152360"/>
            <a:ext cx="27432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6073200" y="1152360"/>
            <a:ext cx="27432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311760" y="2936880"/>
            <a:ext cx="27432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3192480" y="2936880"/>
            <a:ext cx="27432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6073200" y="2936880"/>
            <a:ext cx="27432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CE3B9223-5EEB-4283-BB99-D4D71E31FB6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43CFDFD-4742-4085-949F-94DFD699AF5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061B57E-C92A-4E26-A98F-DCFFEE5CD3A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0AEB0E7-06AD-4BCD-AC21-43CB2FB389E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FDCEDD0-2EA1-482C-9534-DA48A628B4A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76C20FA-4EFE-4B2B-B74F-920F4C10B70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20120" cy="2654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B710134-9895-402F-882D-1F4BC27D657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46EA844-C001-4C9B-AA7A-13945D31F9C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BEFA2E2-9BE6-4B1C-9079-5CD4EB0C5C1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E238A67-4D3D-49AC-921E-5C018EF853E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2012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1FAE05E-C421-4164-9CD4-BED954C9F02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854EE61-AAD8-42B0-83A0-9A5A3E454FE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27432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3192480" y="1152360"/>
            <a:ext cx="27432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6073200" y="1152360"/>
            <a:ext cx="27432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311760" y="2936880"/>
            <a:ext cx="27432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/>
          </p:nvPr>
        </p:nvSpPr>
        <p:spPr>
          <a:xfrm>
            <a:off x="3192480" y="2936880"/>
            <a:ext cx="27432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/>
          </p:nvPr>
        </p:nvSpPr>
        <p:spPr>
          <a:xfrm>
            <a:off x="6073200" y="2936880"/>
            <a:ext cx="2743200" cy="162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57120A4-EFA1-43D5-AB50-B7CF7442DB5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rmAutofit/>
          </a:bodyPr>
          <a:lstStyle/>
          <a:p>
            <a:pPr indent="0">
              <a:buNone/>
            </a:pPr>
            <a:r>
              <a:rPr lang="en-US" sz="52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sldNum" idx="1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strike="noStrike" spc="-1">
                <a:solidFill>
                  <a:schemeClr val="lt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4407A82-840B-4DDF-AE39-D3B191264D9B}" type="slidenum">
              <a:rPr lang="en" sz="1000" b="0" strike="noStrike" spc="-1">
                <a:solidFill>
                  <a:schemeClr val="lt2"/>
                </a:solidFill>
                <a:latin typeface="Arial"/>
                <a:ea typeface="Arial"/>
              </a:rPr>
              <a:t>‹#›</a:t>
            </a:fld>
            <a:endParaRPr lang="en-US" sz="10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 fontScale="93000"/>
          </a:bodyPr>
          <a:lstStyle/>
          <a:p>
            <a:pPr indent="0">
              <a:buNone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sldNum" idx="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strike="noStrike" spc="-1">
                <a:solidFill>
                  <a:schemeClr val="lt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A344EC1-D089-42C6-83F4-88097CC1E2EA}" type="slidenum">
              <a:rPr lang="en" sz="1000" b="0" strike="noStrike" spc="-1">
                <a:solidFill>
                  <a:schemeClr val="lt2"/>
                </a:solidFill>
                <a:latin typeface="Arial"/>
                <a:ea typeface="Arial"/>
              </a:rPr>
              <a:t>‹#›</a:t>
            </a:fld>
            <a:endParaRPr lang="en-US" sz="1000" b="0" strike="noStrike" spc="-1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54;p13"/>
          <p:cNvPicPr/>
          <p:nvPr/>
        </p:nvPicPr>
        <p:blipFill>
          <a:blip r:embed="rId2"/>
          <a:stretch/>
        </p:blipFill>
        <p:spPr>
          <a:xfrm>
            <a:off x="2022840" y="704880"/>
            <a:ext cx="5419440" cy="3514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6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/>
          </p:nvPr>
        </p:nvSpPr>
        <p:spPr>
          <a:xfrm>
            <a:off x="763560" y="3086280"/>
            <a:ext cx="7734960" cy="14086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lstStyle/>
          <a:p>
            <a:pPr algn="just">
              <a:lnSpc>
                <a:spcPct val="115000"/>
              </a:lnSpc>
              <a:spcAft>
                <a:spcPts val="1199"/>
              </a:spcAft>
              <a:tabLst>
                <a:tab pos="0" algn="l"/>
              </a:tabLst>
            </a:pP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BULGARIAN SUN HOTELS е </a:t>
            </a:r>
            <a:r>
              <a:rPr lang="en" sz="1100" b="0" strike="noStrike" spc="-1" err="1">
                <a:solidFill>
                  <a:srgbClr val="C2A363"/>
                </a:solidFill>
                <a:latin typeface="Arial"/>
                <a:ea typeface="Arial"/>
              </a:rPr>
              <a:t>българска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err="1">
                <a:solidFill>
                  <a:srgbClr val="C2A363"/>
                </a:solidFill>
                <a:latin typeface="Arial"/>
                <a:ea typeface="Arial"/>
              </a:rPr>
              <a:t>хотелска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err="1">
                <a:solidFill>
                  <a:srgbClr val="C2A363"/>
                </a:solidFill>
                <a:latin typeface="Arial"/>
                <a:ea typeface="Arial"/>
              </a:rPr>
              <a:t>верига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, </a:t>
            </a:r>
            <a:r>
              <a:rPr lang="en" sz="1100" b="0" strike="noStrike" spc="-1" err="1">
                <a:solidFill>
                  <a:srgbClr val="C2A363"/>
                </a:solidFill>
                <a:latin typeface="Arial"/>
                <a:ea typeface="Arial"/>
              </a:rPr>
              <a:t>управляваща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err="1">
                <a:solidFill>
                  <a:srgbClr val="C2A363"/>
                </a:solidFill>
                <a:latin typeface="Arial"/>
                <a:ea typeface="Arial"/>
              </a:rPr>
              <a:t>два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err="1">
                <a:solidFill>
                  <a:srgbClr val="C2A363"/>
                </a:solidFill>
                <a:latin typeface="Arial"/>
                <a:ea typeface="Arial"/>
              </a:rPr>
              <a:t>четиризвездни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err="1">
                <a:solidFill>
                  <a:srgbClr val="C2A363"/>
                </a:solidFill>
                <a:latin typeface="Arial"/>
                <a:ea typeface="Arial"/>
              </a:rPr>
              <a:t>хотела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и </a:t>
            </a:r>
            <a:r>
              <a:rPr lang="en" sz="1100" b="0" strike="noStrike" spc="-1" err="1">
                <a:solidFill>
                  <a:srgbClr val="C2A363"/>
                </a:solidFill>
                <a:latin typeface="Arial"/>
                <a:ea typeface="Arial"/>
              </a:rPr>
              <a:t>един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err="1">
                <a:solidFill>
                  <a:srgbClr val="C2A363"/>
                </a:solidFill>
                <a:latin typeface="Arial"/>
                <a:ea typeface="Arial"/>
              </a:rPr>
              <a:t>луксозен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err="1">
                <a:solidFill>
                  <a:srgbClr val="C2A363"/>
                </a:solidFill>
                <a:latin typeface="Arial"/>
                <a:ea typeface="Arial"/>
              </a:rPr>
              <a:t>петзвезден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err="1">
                <a:solidFill>
                  <a:srgbClr val="C2A363"/>
                </a:solidFill>
                <a:latin typeface="Arial"/>
                <a:ea typeface="Arial"/>
              </a:rPr>
              <a:t>хотел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в </a:t>
            </a:r>
            <a:r>
              <a:rPr lang="en" sz="1100" b="0" strike="noStrike" spc="-1" err="1">
                <a:solidFill>
                  <a:srgbClr val="C2A363"/>
                </a:solidFill>
                <a:latin typeface="Arial"/>
                <a:ea typeface="Arial"/>
              </a:rPr>
              <a:t>курорта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err="1">
                <a:solidFill>
                  <a:srgbClr val="C2A363"/>
                </a:solidFill>
                <a:latin typeface="Arial"/>
                <a:ea typeface="Arial"/>
              </a:rPr>
              <a:t>Златни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err="1">
                <a:solidFill>
                  <a:srgbClr val="C2A363"/>
                </a:solidFill>
                <a:latin typeface="Arial"/>
                <a:ea typeface="Arial"/>
              </a:rPr>
              <a:t>пясъци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, </a:t>
            </a:r>
            <a:r>
              <a:rPr lang="en" sz="1100" b="0" strike="noStrike" spc="-1" err="1">
                <a:solidFill>
                  <a:srgbClr val="C2A363"/>
                </a:solidFill>
                <a:latin typeface="Arial"/>
                <a:ea typeface="Arial"/>
              </a:rPr>
              <a:t>България</a:t>
            </a:r>
            <a:r>
              <a:rPr lang="en" sz="1100" spc="-1">
                <a:solidFill>
                  <a:srgbClr val="C2A363"/>
                </a:solidFill>
                <a:latin typeface="Arial"/>
                <a:ea typeface="Arial"/>
              </a:rPr>
              <a:t>.</a:t>
            </a:r>
            <a:endParaRPr lang="en-US" sz="1100" spc="-1" dirty="0">
              <a:solidFill>
                <a:srgbClr val="000000"/>
              </a:solidFill>
              <a:latin typeface="DejaVu Sans"/>
              <a:ea typeface="Arial"/>
            </a:endParaRPr>
          </a:p>
          <a:p>
            <a:pPr algn="just">
              <a:lnSpc>
                <a:spcPct val="114999"/>
              </a:lnSpc>
              <a:spcAft>
                <a:spcPts val="1199"/>
              </a:spcAft>
              <a:tabLst>
                <a:tab pos="0" algn="l"/>
              </a:tabLst>
            </a:pP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Apollo Spa Resort 4 * +, Helios Spa Hotel 4 * и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най-новият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уникален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Poseidon Beach Resort 5 *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са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добре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известни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със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своите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високи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стандарти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,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висококачествено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обслужване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и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стремежа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си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да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накарат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гостите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да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се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чувстват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като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у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дома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си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.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Ето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защо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нашето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мото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е „Your Second Home“,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защото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удовлетвореността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на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гостите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ни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е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наш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пръв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 </a:t>
            </a:r>
            <a:r>
              <a:rPr lang="en" sz="1100" b="0" strike="noStrike" spc="-1" dirty="0" err="1">
                <a:solidFill>
                  <a:srgbClr val="C2A363"/>
                </a:solidFill>
                <a:latin typeface="Arial"/>
                <a:ea typeface="Arial"/>
              </a:rPr>
              <a:t>приоритет</a:t>
            </a:r>
            <a:r>
              <a:rPr lang="en" sz="1100" b="0" strike="noStrike" spc="-1" dirty="0">
                <a:solidFill>
                  <a:srgbClr val="C2A363"/>
                </a:solidFill>
                <a:latin typeface="Arial"/>
                <a:ea typeface="Arial"/>
              </a:rPr>
              <a:t>.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0" name="Google Shape;60;p14"/>
          <p:cNvPicPr/>
          <p:nvPr/>
        </p:nvPicPr>
        <p:blipFill>
          <a:blip r:embed="rId2"/>
          <a:stretch/>
        </p:blipFill>
        <p:spPr>
          <a:xfrm>
            <a:off x="1646640" y="1098360"/>
            <a:ext cx="1496880" cy="1644480"/>
          </a:xfrm>
          <a:prstGeom prst="rect">
            <a:avLst/>
          </a:prstGeom>
          <a:ln w="0">
            <a:noFill/>
          </a:ln>
        </p:spPr>
      </p:pic>
      <p:pic>
        <p:nvPicPr>
          <p:cNvPr id="81" name="Google Shape;61;p14"/>
          <p:cNvPicPr/>
          <p:nvPr/>
        </p:nvPicPr>
        <p:blipFill>
          <a:blip r:embed="rId3"/>
          <a:stretch/>
        </p:blipFill>
        <p:spPr>
          <a:xfrm>
            <a:off x="6069240" y="1095120"/>
            <a:ext cx="1244520" cy="1650960"/>
          </a:xfrm>
          <a:prstGeom prst="rect">
            <a:avLst/>
          </a:prstGeom>
          <a:ln w="0">
            <a:noFill/>
          </a:ln>
        </p:spPr>
      </p:pic>
      <p:pic>
        <p:nvPicPr>
          <p:cNvPr id="82" name="Google Shape;62;p14"/>
          <p:cNvPicPr/>
          <p:nvPr/>
        </p:nvPicPr>
        <p:blipFill>
          <a:blip r:embed="rId4"/>
          <a:stretch/>
        </p:blipFill>
        <p:spPr>
          <a:xfrm>
            <a:off x="3579120" y="1060200"/>
            <a:ext cx="1825920" cy="1720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/>
          </p:nvPr>
        </p:nvSpPr>
        <p:spPr>
          <a:xfrm>
            <a:off x="512280" y="1152360"/>
            <a:ext cx="8067960" cy="34160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lstStyle/>
          <a:p>
            <a:pPr indent="0" algn="just">
              <a:lnSpc>
                <a:spcPct val="115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en" sz="1200" b="0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Разположен на територията на природен парк "Златни пясъци" с изглед към брега на Черно море, хотел </a:t>
            </a:r>
            <a:r>
              <a:rPr lang="en" sz="1200" b="1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Apollo Spa Resort ****+</a:t>
            </a:r>
            <a:r>
              <a:rPr lang="en" sz="1200" b="0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 се намира само на 30 минути от международно летище Варна и съчетава красота и спокойствие на древната гора и спиращите дъха пейзажи на Черно море.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15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en" sz="1200" b="1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Apollo Spa Resort ****+</a:t>
            </a:r>
            <a:r>
              <a:rPr lang="en" sz="1200" b="0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 разполага с разнообразие от стаи, които отговарят на нуждите на всеки гост – от самостоятелни пътувания до ваканции за цели семейства. Хотелът разполага с 196 модерно обзаведени стаи и апартаменти, които предоставят на своите гости невероятна гледка към уникална плажна ивица на брега на Черно море, както и към дивните гори на природен парк „Златни пясъци“.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15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15000"/>
              </a:lnSpc>
              <a:spcBef>
                <a:spcPts val="1800"/>
              </a:spcBef>
              <a:spcAft>
                <a:spcPts val="1199"/>
              </a:spcAft>
              <a:buNone/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Google Shape;68;p15"/>
          <p:cNvSpPr/>
          <p:nvPr/>
        </p:nvSpPr>
        <p:spPr>
          <a:xfrm>
            <a:off x="563400" y="492480"/>
            <a:ext cx="8016480" cy="72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457200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tabLst>
                <a:tab pos="0" algn="l"/>
              </a:tabLst>
            </a:pPr>
            <a:r>
              <a:rPr lang="en" sz="2200" b="0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3090" b="0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 Apollo Spa Resort ****+ Ultra All Inclusive</a:t>
            </a:r>
            <a:endParaRPr lang="en-US" sz="309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85" name="Google Shape;69;p15"/>
          <p:cNvPicPr/>
          <p:nvPr/>
        </p:nvPicPr>
        <p:blipFill>
          <a:blip r:embed="rId2"/>
          <a:stretch/>
        </p:blipFill>
        <p:spPr>
          <a:xfrm>
            <a:off x="442440" y="291600"/>
            <a:ext cx="737280" cy="810000"/>
          </a:xfrm>
          <a:prstGeom prst="rect">
            <a:avLst/>
          </a:prstGeom>
          <a:ln w="0">
            <a:noFill/>
          </a:ln>
        </p:spPr>
      </p:pic>
      <p:pic>
        <p:nvPicPr>
          <p:cNvPr id="86" name="Google Shape;70;p15"/>
          <p:cNvPicPr/>
          <p:nvPr/>
        </p:nvPicPr>
        <p:blipFill>
          <a:blip r:embed="rId3"/>
          <a:srcRect b="18215"/>
          <a:stretch/>
        </p:blipFill>
        <p:spPr>
          <a:xfrm>
            <a:off x="2947680" y="3244680"/>
            <a:ext cx="3260880" cy="1898280"/>
          </a:xfrm>
          <a:prstGeom prst="rect">
            <a:avLst/>
          </a:prstGeom>
          <a:ln w="0">
            <a:noFill/>
          </a:ln>
        </p:spPr>
      </p:pic>
      <p:pic>
        <p:nvPicPr>
          <p:cNvPr id="87" name="Google Shape;71;p15"/>
          <p:cNvPicPr/>
          <p:nvPr/>
        </p:nvPicPr>
        <p:blipFill>
          <a:blip r:embed="rId4"/>
          <a:srcRect l="-1102" t="8207"/>
          <a:stretch/>
        </p:blipFill>
        <p:spPr>
          <a:xfrm>
            <a:off x="6374880" y="3244680"/>
            <a:ext cx="2770920" cy="1898280"/>
          </a:xfrm>
          <a:prstGeom prst="rect">
            <a:avLst/>
          </a:prstGeom>
          <a:ln w="0">
            <a:noFill/>
          </a:ln>
        </p:spPr>
      </p:pic>
      <p:pic>
        <p:nvPicPr>
          <p:cNvPr id="88" name="Google Shape;72;p15"/>
          <p:cNvPicPr/>
          <p:nvPr/>
        </p:nvPicPr>
        <p:blipFill>
          <a:blip r:embed="rId5"/>
          <a:srcRect b="15271"/>
          <a:stretch/>
        </p:blipFill>
        <p:spPr>
          <a:xfrm>
            <a:off x="0" y="3244680"/>
            <a:ext cx="2755800" cy="1898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442440" y="1363320"/>
            <a:ext cx="4891680" cy="34160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lstStyle/>
          <a:p>
            <a:pPr indent="0" algn="just">
              <a:lnSpc>
                <a:spcPct val="108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Всички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стаи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в </a:t>
            </a:r>
            <a:r>
              <a:rPr lang="en" sz="1200" b="1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Apollo Spa Resort ****+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разполагат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с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удобни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работни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кътове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телевизор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с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плосък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екран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LCD,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собствена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тераса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с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възхитителна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гледка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легла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Sweet Dreams,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високоскоростен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интернет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централен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климатик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ютия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дъска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гладене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сейф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сервиз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приготвяне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чай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кафе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радиобудилник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с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извод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MP3,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телефон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с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гласова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поща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възможност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пренос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данни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както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мини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бар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</a:t>
            </a:r>
            <a:endParaRPr lang="en-US" sz="12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8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разположение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гостите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хотела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вътрешен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два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външни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басейна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един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които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с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пързалки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многофункционално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игрище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тенис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волейбол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</a:rPr>
              <a:t> с </a:t>
            </a:r>
            <a:r>
              <a:rPr lang="en" sz="1200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предварителна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заявка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ежедневна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спортна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програма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фитнес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център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сауна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парна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баня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най-малките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гости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сме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предвидили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детски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клуб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площадка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игра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анимация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</a:t>
            </a:r>
            <a:endParaRPr lang="en" sz="1200" b="0" strike="noStrike" spc="-1" dirty="0">
              <a:solidFill>
                <a:srgbClr val="C2A363"/>
              </a:solidFill>
              <a:latin typeface="Times New Roman"/>
            </a:endParaRPr>
          </a:p>
          <a:p>
            <a:pPr indent="0">
              <a:lnSpc>
                <a:spcPct val="115000"/>
              </a:lnSpc>
              <a:spcBef>
                <a:spcPts val="799"/>
              </a:spcBef>
              <a:spcAft>
                <a:spcPts val="1199"/>
              </a:spcAft>
              <a:buNone/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0" name="Google Shape;78;p16"/>
          <p:cNvPicPr/>
          <p:nvPr/>
        </p:nvPicPr>
        <p:blipFill>
          <a:blip r:embed="rId2"/>
          <a:stretch/>
        </p:blipFill>
        <p:spPr>
          <a:xfrm>
            <a:off x="442440" y="291600"/>
            <a:ext cx="737280" cy="810000"/>
          </a:xfrm>
          <a:prstGeom prst="rect">
            <a:avLst/>
          </a:prstGeom>
          <a:ln w="0">
            <a:noFill/>
          </a:ln>
        </p:spPr>
      </p:pic>
      <p:pic>
        <p:nvPicPr>
          <p:cNvPr id="91" name="Google Shape;79;p16"/>
          <p:cNvPicPr/>
          <p:nvPr/>
        </p:nvPicPr>
        <p:blipFill>
          <a:blip r:embed="rId3"/>
          <a:srcRect t="10652" r="12055"/>
          <a:stretch/>
        </p:blipFill>
        <p:spPr>
          <a:xfrm>
            <a:off x="5706000" y="200880"/>
            <a:ext cx="3437640" cy="2329200"/>
          </a:xfrm>
          <a:prstGeom prst="rect">
            <a:avLst/>
          </a:prstGeom>
          <a:ln w="0">
            <a:noFill/>
          </a:ln>
        </p:spPr>
      </p:pic>
      <p:pic>
        <p:nvPicPr>
          <p:cNvPr id="92" name="Google Shape;80;p16"/>
          <p:cNvPicPr/>
          <p:nvPr/>
        </p:nvPicPr>
        <p:blipFill>
          <a:blip r:embed="rId4"/>
          <a:srcRect l="-4300" r="4300" b="-6858"/>
          <a:stretch/>
        </p:blipFill>
        <p:spPr>
          <a:xfrm>
            <a:off x="5565600" y="2746080"/>
            <a:ext cx="3578040" cy="2397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/>
          </p:nvPr>
        </p:nvSpPr>
        <p:spPr>
          <a:xfrm>
            <a:off x="442440" y="1152360"/>
            <a:ext cx="4198320" cy="34160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lstStyle/>
          <a:p>
            <a:pPr indent="0" algn="just">
              <a:lnSpc>
                <a:spcPct val="115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Съвременният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ресторант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Demeter е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отворен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гостите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през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целия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предлага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богато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разнообразие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прясно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приготвени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ястия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традиционна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българска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международна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кухня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в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съвременна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обстановка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ежедневно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готвене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живо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развлечения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Ресторант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Demeter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сервира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закуска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обяд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вечеря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блок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маса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Разполагаме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с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оборудване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приготвяне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бебешка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храна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разположение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гостите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също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така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красива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открита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тераса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лоби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бар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бар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край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басейна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както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нощен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клуб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Apollo -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идеално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място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провеждане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фирмени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събития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светски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вечери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частни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тържества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Изхранването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което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предлага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настаняване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в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хотела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е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база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Ultra All Inclusive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</a:rPr>
              <a:t>.</a:t>
            </a:r>
            <a:endParaRPr lang="en-US" sz="12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4" name="Google Shape;86;p17"/>
          <p:cNvPicPr/>
          <p:nvPr/>
        </p:nvPicPr>
        <p:blipFill>
          <a:blip r:embed="rId2"/>
          <a:stretch/>
        </p:blipFill>
        <p:spPr>
          <a:xfrm>
            <a:off x="442440" y="291600"/>
            <a:ext cx="737280" cy="810000"/>
          </a:xfrm>
          <a:prstGeom prst="rect">
            <a:avLst/>
          </a:prstGeom>
          <a:ln w="0">
            <a:noFill/>
          </a:ln>
        </p:spPr>
      </p:pic>
      <p:pic>
        <p:nvPicPr>
          <p:cNvPr id="95" name="Google Shape;87;p17"/>
          <p:cNvPicPr/>
          <p:nvPr/>
        </p:nvPicPr>
        <p:blipFill>
          <a:blip r:embed="rId3"/>
          <a:stretch/>
        </p:blipFill>
        <p:spPr>
          <a:xfrm>
            <a:off x="4823640" y="1306080"/>
            <a:ext cx="3619440" cy="2414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/>
          </p:nvPr>
        </p:nvSpPr>
        <p:spPr>
          <a:xfrm>
            <a:off x="442440" y="1152360"/>
            <a:ext cx="8106480" cy="34160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lstStyle/>
          <a:p>
            <a:pPr algn="just">
              <a:lnSpc>
                <a:spcPct val="115000"/>
              </a:lnSpc>
              <a:tabLst>
                <a:tab pos="0" algn="l"/>
              </a:tabLst>
            </a:pP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Хотелът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е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близо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известни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забележителности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като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центъра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Златни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пясъци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</a:rPr>
              <a:t>,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„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Аладжа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манастир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</a:rPr>
              <a:t>“, </a:t>
            </a:r>
            <a:r>
              <a:rPr lang="en" sz="1200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както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до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spc="-1" dirty="0" err="1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аквапарк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 „</a:t>
            </a:r>
            <a:r>
              <a:rPr lang="en" sz="1200" spc="-1" dirty="0" err="1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Акваманиа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“, </a:t>
            </a:r>
            <a:r>
              <a:rPr lang="en" sz="1200" spc="-1" dirty="0" err="1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разположен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en" sz="1200" spc="-1" dirty="0" err="1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 12км в </a:t>
            </a:r>
            <a:r>
              <a:rPr lang="en" sz="1200" spc="-1" dirty="0" err="1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Албена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</a:rPr>
              <a:t>. 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Хотелът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</a:rPr>
              <a:t> 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едва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450 м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плажа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като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всички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гости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хотела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могат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насладят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разходка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с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мини-влакче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плаж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Ривиера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Най-близкото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летище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е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летище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Варна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разположено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18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км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хотела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</a:t>
            </a:r>
            <a:endParaRPr lang="en-US" sz="1200" b="0" strike="noStrike" spc="-1" dirty="0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15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С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прекрасен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изглед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към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Черно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море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потопен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в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спокойствието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дивния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природен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парк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хотел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Apollo Spa Resort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остава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верен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духа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българското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гостоприемство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</a:t>
            </a:r>
            <a:endParaRPr lang="en-US" sz="12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7" name="Google Shape;93;p18"/>
          <p:cNvPicPr/>
          <p:nvPr/>
        </p:nvPicPr>
        <p:blipFill>
          <a:blip r:embed="rId2"/>
          <a:stretch/>
        </p:blipFill>
        <p:spPr>
          <a:xfrm>
            <a:off x="442440" y="291600"/>
            <a:ext cx="737280" cy="810000"/>
          </a:xfrm>
          <a:prstGeom prst="rect">
            <a:avLst/>
          </a:prstGeom>
          <a:ln w="0">
            <a:noFill/>
          </a:ln>
        </p:spPr>
      </p:pic>
      <p:pic>
        <p:nvPicPr>
          <p:cNvPr id="98" name="Google Shape;94;p18"/>
          <p:cNvPicPr/>
          <p:nvPr/>
        </p:nvPicPr>
        <p:blipFill>
          <a:blip r:embed="rId3"/>
          <a:stretch/>
        </p:blipFill>
        <p:spPr>
          <a:xfrm>
            <a:off x="6172200" y="2851560"/>
            <a:ext cx="2955240" cy="1949040"/>
          </a:xfrm>
          <a:prstGeom prst="rect">
            <a:avLst/>
          </a:prstGeom>
          <a:ln w="0">
            <a:noFill/>
          </a:ln>
        </p:spPr>
      </p:pic>
      <p:pic>
        <p:nvPicPr>
          <p:cNvPr id="99" name="Google Shape;95;p18"/>
          <p:cNvPicPr/>
          <p:nvPr/>
        </p:nvPicPr>
        <p:blipFill>
          <a:blip r:embed="rId4"/>
          <a:stretch/>
        </p:blipFill>
        <p:spPr>
          <a:xfrm>
            <a:off x="3094200" y="2849040"/>
            <a:ext cx="2955240" cy="1951560"/>
          </a:xfrm>
          <a:prstGeom prst="rect">
            <a:avLst/>
          </a:prstGeom>
          <a:ln w="0">
            <a:noFill/>
          </a:ln>
        </p:spPr>
      </p:pic>
      <p:pic>
        <p:nvPicPr>
          <p:cNvPr id="100" name="Google Shape;96;p18"/>
          <p:cNvPicPr/>
          <p:nvPr/>
        </p:nvPicPr>
        <p:blipFill>
          <a:blip r:embed="rId5"/>
          <a:stretch/>
        </p:blipFill>
        <p:spPr>
          <a:xfrm>
            <a:off x="-11880" y="2851560"/>
            <a:ext cx="2955240" cy="1949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777680" y="495360"/>
            <a:ext cx="5204520" cy="572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 fontScale="91000"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0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Aphrodite Beauty Spa &amp; Health Clinic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442440" y="1293120"/>
            <a:ext cx="8076240" cy="34160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lstStyle/>
          <a:p>
            <a:pPr indent="0" algn="just">
              <a:lnSpc>
                <a:spcPct val="115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В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хотел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Apollo Spa Resort ****+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намира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Aphrodite Beauty Spa &amp; Health Clinic -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един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най-големите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изискани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професионални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спа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уелнес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центрове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в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България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който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освен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всичко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останало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притежава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медицински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лиценз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Този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уникален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спа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център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подмладяване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възстановяване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заема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площ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2300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кв.м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където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има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35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разкошни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кабинетa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оборудвани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със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специална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светлинно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звукова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система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с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най-съвременната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апаратура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провеждане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индивидуални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процедури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като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масаж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лице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тяло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естетически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лечебни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процедури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</a:t>
            </a:r>
            <a:endParaRPr lang="en-US" sz="12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3" name="Google Shape;103;p19"/>
          <p:cNvPicPr/>
          <p:nvPr/>
        </p:nvPicPr>
        <p:blipFill>
          <a:blip r:embed="rId2"/>
          <a:stretch/>
        </p:blipFill>
        <p:spPr>
          <a:xfrm>
            <a:off x="0" y="2949120"/>
            <a:ext cx="3453120" cy="2194200"/>
          </a:xfrm>
          <a:prstGeom prst="rect">
            <a:avLst/>
          </a:prstGeom>
          <a:ln w="0">
            <a:noFill/>
          </a:ln>
        </p:spPr>
      </p:pic>
      <p:pic>
        <p:nvPicPr>
          <p:cNvPr id="104" name="Google Shape;104;p19"/>
          <p:cNvPicPr/>
          <p:nvPr/>
        </p:nvPicPr>
        <p:blipFill>
          <a:blip r:embed="rId3"/>
          <a:srcRect l="10204"/>
          <a:stretch/>
        </p:blipFill>
        <p:spPr>
          <a:xfrm>
            <a:off x="6228360" y="2949120"/>
            <a:ext cx="2915280" cy="2194200"/>
          </a:xfrm>
          <a:prstGeom prst="rect">
            <a:avLst/>
          </a:prstGeom>
          <a:ln w="0">
            <a:noFill/>
          </a:ln>
        </p:spPr>
      </p:pic>
      <p:pic>
        <p:nvPicPr>
          <p:cNvPr id="105" name="Google Shape;105;p19"/>
          <p:cNvPicPr/>
          <p:nvPr/>
        </p:nvPicPr>
        <p:blipFill>
          <a:blip r:embed="rId4"/>
          <a:srcRect l="3696"/>
          <a:stretch/>
        </p:blipFill>
        <p:spPr>
          <a:xfrm>
            <a:off x="3130200" y="2949120"/>
            <a:ext cx="3157200" cy="2194200"/>
          </a:xfrm>
          <a:prstGeom prst="rect">
            <a:avLst/>
          </a:prstGeom>
          <a:ln w="0">
            <a:noFill/>
          </a:ln>
        </p:spPr>
      </p:pic>
      <p:pic>
        <p:nvPicPr>
          <p:cNvPr id="106" name="Google Shape;106;p19"/>
          <p:cNvPicPr/>
          <p:nvPr/>
        </p:nvPicPr>
        <p:blipFill>
          <a:blip r:embed="rId5"/>
          <a:stretch/>
        </p:blipFill>
        <p:spPr>
          <a:xfrm>
            <a:off x="367920" y="122760"/>
            <a:ext cx="1527480" cy="1102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27139" y="561381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 fontScale="73000"/>
          </a:bodyPr>
          <a:lstStyle/>
          <a:p>
            <a:pPr marL="370800" indent="0">
              <a:lnSpc>
                <a:spcPct val="115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en" sz="2200" b="0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     </a:t>
            </a:r>
            <a:r>
              <a:rPr lang="en" sz="3090" b="0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 Helios Spa**** All Inclusive</a:t>
            </a:r>
            <a:endParaRPr lang="en-US" sz="3090" b="0" strike="noStrike" spc="-1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15000"/>
              </a:lnSpc>
              <a:spcBef>
                <a:spcPts val="1199"/>
              </a:spcBef>
              <a:buNone/>
              <a:tabLst>
                <a:tab pos="0" algn="l"/>
              </a:tabLst>
            </a:pP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pos="0" algn="l"/>
              </a:tabLst>
            </a:pP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88520" y="1000672"/>
            <a:ext cx="8166960" cy="3254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lstStyle/>
          <a:p>
            <a:pPr algn="just">
              <a:lnSpc>
                <a:spcPct val="115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Забележителният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архитектурен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комплекс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1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Helios Spa ****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е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разположен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сред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древната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гора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природен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парк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„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Златни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пясъци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", с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гледка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към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лазурното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Черно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море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 В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близост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намират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забележителностите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Аладжа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манастир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атрактивни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места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пазаруване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в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центъра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курорта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само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450 м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плажната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ивица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</a:rPr>
              <a:t>, </a:t>
            </a:r>
            <a:r>
              <a:rPr lang="en" sz="1200" spc="-1" dirty="0" err="1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както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 и </a:t>
            </a:r>
            <a:r>
              <a:rPr lang="en" sz="1200" spc="-1" dirty="0" err="1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аквапарк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 „</a:t>
            </a:r>
            <a:r>
              <a:rPr lang="en" sz="1200" spc="-1" dirty="0" err="1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Акваманиа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“, </a:t>
            </a:r>
            <a:r>
              <a:rPr lang="en" sz="1200" spc="-1" dirty="0" err="1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разположен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en" sz="1200" spc="-1" dirty="0" err="1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 12км в </a:t>
            </a:r>
            <a:r>
              <a:rPr lang="en" sz="1200" spc="-1" dirty="0" err="1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Албена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</a:rPr>
              <a:t>.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Хотел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Helios Spa ****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намира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в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непосредствена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близост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Apollo Spa Resort ****+,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като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двата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хотела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споделят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общи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части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</a:t>
            </a:r>
            <a:endParaRPr lang="en-US" sz="1200" b="0" strike="noStrike" spc="-1" dirty="0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00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en" sz="1200" b="1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Хотел</a:t>
            </a:r>
            <a:r>
              <a:rPr lang="en" sz="1200" b="1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Helios Spa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****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разполага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със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204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двойни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фамилни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стаи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апартаменти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Всеки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детайл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носи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удобство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изисканост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08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Независимо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дали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изберете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стая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с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изглед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към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парка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или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към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морето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ще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събудят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тишината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морския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бриз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мирисът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гора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лъчите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изгряващото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слънце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Комфорт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уют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в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които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създадете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своето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лично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пространство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получите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своята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мечтана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почивка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15000"/>
              </a:lnSpc>
              <a:spcBef>
                <a:spcPts val="1199"/>
              </a:spcBef>
              <a:buNone/>
              <a:tabLst>
                <a:tab pos="0" algn="l"/>
              </a:tabLst>
            </a:pP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15000"/>
              </a:lnSpc>
              <a:spcBef>
                <a:spcPts val="1800"/>
              </a:spcBef>
              <a:spcAft>
                <a:spcPts val="1199"/>
              </a:spcAft>
              <a:buNone/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9" name="Google Shape;113;p20"/>
          <p:cNvPicPr/>
          <p:nvPr/>
        </p:nvPicPr>
        <p:blipFill>
          <a:blip r:embed="rId2"/>
          <a:stretch/>
        </p:blipFill>
        <p:spPr>
          <a:xfrm>
            <a:off x="485316" y="188289"/>
            <a:ext cx="613080" cy="813600"/>
          </a:xfrm>
          <a:prstGeom prst="rect">
            <a:avLst/>
          </a:prstGeom>
          <a:ln w="0">
            <a:noFill/>
          </a:ln>
        </p:spPr>
      </p:pic>
      <p:pic>
        <p:nvPicPr>
          <p:cNvPr id="110" name="Google Shape;114;p20"/>
          <p:cNvPicPr/>
          <p:nvPr/>
        </p:nvPicPr>
        <p:blipFill>
          <a:blip r:embed="rId3"/>
          <a:srcRect r="8532"/>
          <a:stretch/>
        </p:blipFill>
        <p:spPr>
          <a:xfrm>
            <a:off x="2159280" y="3564360"/>
            <a:ext cx="2260080" cy="1578600"/>
          </a:xfrm>
          <a:prstGeom prst="rect">
            <a:avLst/>
          </a:prstGeom>
          <a:ln w="0">
            <a:noFill/>
          </a:ln>
        </p:spPr>
      </p:pic>
      <p:pic>
        <p:nvPicPr>
          <p:cNvPr id="111" name="Google Shape;115;p20"/>
          <p:cNvPicPr/>
          <p:nvPr/>
        </p:nvPicPr>
        <p:blipFill>
          <a:blip r:embed="rId4"/>
          <a:srcRect r="21736"/>
          <a:stretch/>
        </p:blipFill>
        <p:spPr>
          <a:xfrm>
            <a:off x="0" y="3564360"/>
            <a:ext cx="2089080" cy="1578600"/>
          </a:xfrm>
          <a:prstGeom prst="rect">
            <a:avLst/>
          </a:prstGeom>
          <a:ln w="0">
            <a:noFill/>
          </a:ln>
        </p:spPr>
      </p:pic>
      <p:pic>
        <p:nvPicPr>
          <p:cNvPr id="112" name="Google Shape;116;p20"/>
          <p:cNvPicPr/>
          <p:nvPr/>
        </p:nvPicPr>
        <p:blipFill>
          <a:blip r:embed="rId5"/>
          <a:stretch/>
        </p:blipFill>
        <p:spPr>
          <a:xfrm>
            <a:off x="4489200" y="3564360"/>
            <a:ext cx="2338920" cy="1578600"/>
          </a:xfrm>
          <a:prstGeom prst="rect">
            <a:avLst/>
          </a:prstGeom>
          <a:ln w="0">
            <a:noFill/>
          </a:ln>
        </p:spPr>
      </p:pic>
      <p:pic>
        <p:nvPicPr>
          <p:cNvPr id="113" name="Google Shape;117;p20"/>
          <p:cNvPicPr/>
          <p:nvPr/>
        </p:nvPicPr>
        <p:blipFill>
          <a:blip r:embed="rId6"/>
          <a:srcRect r="10132"/>
          <a:stretch/>
        </p:blipFill>
        <p:spPr>
          <a:xfrm>
            <a:off x="6883560" y="3564360"/>
            <a:ext cx="2260080" cy="1578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/>
          </p:nvPr>
        </p:nvSpPr>
        <p:spPr>
          <a:xfrm>
            <a:off x="442080" y="1329120"/>
            <a:ext cx="4129560" cy="3488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algn="just">
              <a:lnSpc>
                <a:spcPct val="108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en" sz="1200" b="1" spc="-1" dirty="0">
                <a:solidFill>
                  <a:srgbClr val="C2A363"/>
                </a:solidFill>
                <a:latin typeface="Times New Roman"/>
                <a:ea typeface="Times New Roman"/>
              </a:rPr>
              <a:t>Main Restaurant Helios в</a:t>
            </a:r>
            <a:r>
              <a:rPr lang="en" sz="1200" b="1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1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хотел</a:t>
            </a:r>
            <a:r>
              <a:rPr lang="en" sz="1200" b="1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Helios Spa</a:t>
            </a:r>
            <a:r>
              <a:rPr lang="en" sz="1200" b="1" spc="-1" dirty="0">
                <a:solidFill>
                  <a:srgbClr val="C2A363"/>
                </a:solidFill>
                <a:latin typeface="Times New Roman"/>
                <a:ea typeface="Times New Roman"/>
              </a:rPr>
              <a:t> 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предлага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гостите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уникална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атмосфера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широка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гама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прясно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приготвени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ястия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специална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селекция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напитки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Този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модерен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ресторант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предлага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закуска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бюфет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обяд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вечеря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както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снакс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сладолед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гостите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база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All Inclusive.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</a:rPr>
              <a:t> </a:t>
            </a:r>
            <a:r>
              <a:rPr lang="en" sz="1200" b="1" spc="-1" dirty="0">
                <a:solidFill>
                  <a:srgbClr val="C2A363"/>
                </a:solidFill>
                <a:latin typeface="Times New Roman"/>
                <a:ea typeface="Times New Roman"/>
                <a:cs typeface="Times New Roman"/>
              </a:rPr>
              <a:t>Main Restaurant Helios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</a:rPr>
              <a:t> 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притежава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всичко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необходимо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перфектната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семейна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или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романтична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вечеря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така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че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превърне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обикновеното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хранене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в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едно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необикновено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преживяване</a:t>
            </a:r>
            <a:endParaRPr lang="en-US" sz="1200" b="0" strike="noStrike" spc="-1" dirty="0" err="1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08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Изхранването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което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предлага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настаняване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в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хотела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е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база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ALL-Inclusive</a:t>
            </a:r>
            <a:endParaRPr lang="en-US" sz="1200" b="0" strike="noStrike" spc="-1" dirty="0" err="1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08000"/>
              </a:lnSpc>
              <a:spcBef>
                <a:spcPts val="1199"/>
              </a:spcBef>
              <a:spcAft>
                <a:spcPts val="799"/>
              </a:spcAft>
              <a:buNone/>
              <a:tabLst>
                <a:tab pos="0" algn="l"/>
              </a:tabLst>
            </a:pP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5" name="Google Shape;123;p21"/>
          <p:cNvPicPr/>
          <p:nvPr/>
        </p:nvPicPr>
        <p:blipFill>
          <a:blip r:embed="rId2"/>
          <a:stretch/>
        </p:blipFill>
        <p:spPr>
          <a:xfrm>
            <a:off x="492120" y="324360"/>
            <a:ext cx="613080" cy="813600"/>
          </a:xfrm>
          <a:prstGeom prst="rect">
            <a:avLst/>
          </a:prstGeom>
          <a:ln w="0">
            <a:noFill/>
          </a:ln>
        </p:spPr>
      </p:pic>
      <p:pic>
        <p:nvPicPr>
          <p:cNvPr id="116" name="Google Shape;124;p21"/>
          <p:cNvPicPr/>
          <p:nvPr/>
        </p:nvPicPr>
        <p:blipFill>
          <a:blip r:embed="rId3"/>
          <a:srcRect r="6402"/>
          <a:stretch/>
        </p:blipFill>
        <p:spPr>
          <a:xfrm>
            <a:off x="4922640" y="1474560"/>
            <a:ext cx="3645720" cy="2643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/>
          </p:nvPr>
        </p:nvSpPr>
        <p:spPr>
          <a:xfrm>
            <a:off x="432000" y="1138320"/>
            <a:ext cx="5756040" cy="34160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/>
          <a:p>
            <a:pPr algn="just">
              <a:lnSpc>
                <a:spcPct val="105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Хотелът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предлага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гостите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фитнес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център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два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външни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един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вътрешен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отопляем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басейн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а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така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също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тенис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корт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игрище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волейбол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</a:rPr>
              <a:t> с </a:t>
            </a:r>
            <a:r>
              <a:rPr lang="en" sz="1200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предварителна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заявка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(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общи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площ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с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хотел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Apollo Spa Resort).</a:t>
            </a:r>
            <a:endParaRPr lang="en-US" sz="1200" b="0" strike="noStrike" spc="-1" dirty="0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05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всички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гости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1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хотел</a:t>
            </a:r>
            <a:r>
              <a:rPr lang="en" sz="1200" b="1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Helios Spa ****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които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желаят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съвместяват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почивката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със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спортни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активности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наслаждавайки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свежия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морски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въздух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разположение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: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тенис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маса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фитнес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шах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дартс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водна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топка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в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басейна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водна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гимнастика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дневна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спортна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анимация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игри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мини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футбол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волейбол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баскетбол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аеробика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йога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вечерни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тематични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партита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най-малките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гости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сме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предвидили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: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анимация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деца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детски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клуб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детска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площадка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открит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басейн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с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водни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пързалка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</a:rPr>
              <a:t>.</a:t>
            </a:r>
            <a:endParaRPr lang="en-US" sz="12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5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Забележителният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архитектурен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комплекс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разположен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в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черноморския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курорт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Златни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пясъци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е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завършен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през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2004 г.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</a:rPr>
              <a:t> 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05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Гостоприемство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прецизност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внимание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към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всеки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детайл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ценният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опит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екипа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високият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стандарт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предлаганите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услуги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в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основата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философията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1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Helios Spa ****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</a:t>
            </a:r>
            <a:endParaRPr lang="en-US" sz="1200" b="0" strike="noStrike" spc="-1" dirty="0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5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05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5000"/>
              </a:lnSpc>
              <a:spcBef>
                <a:spcPts val="1800"/>
              </a:spcBef>
              <a:spcAft>
                <a:spcPts val="1199"/>
              </a:spcAft>
              <a:buNone/>
              <a:tabLst>
                <a:tab pos="0" algn="l"/>
              </a:tabLst>
            </a:pP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8" name="Google Shape;130;p22"/>
          <p:cNvPicPr/>
          <p:nvPr/>
        </p:nvPicPr>
        <p:blipFill>
          <a:blip r:embed="rId2"/>
          <a:stretch/>
        </p:blipFill>
        <p:spPr>
          <a:xfrm>
            <a:off x="492120" y="324360"/>
            <a:ext cx="613080" cy="813600"/>
          </a:xfrm>
          <a:prstGeom prst="rect">
            <a:avLst/>
          </a:prstGeom>
          <a:ln w="0">
            <a:noFill/>
          </a:ln>
        </p:spPr>
      </p:pic>
      <p:pic>
        <p:nvPicPr>
          <p:cNvPr id="119" name="Google Shape;131;p22"/>
          <p:cNvPicPr/>
          <p:nvPr/>
        </p:nvPicPr>
        <p:blipFill>
          <a:blip r:embed="rId3"/>
          <a:srcRect l="15054" r="14307" b="13330"/>
          <a:stretch/>
        </p:blipFill>
        <p:spPr>
          <a:xfrm>
            <a:off x="6348960" y="0"/>
            <a:ext cx="2794680" cy="5143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36;p23"/>
          <p:cNvPicPr/>
          <p:nvPr/>
        </p:nvPicPr>
        <p:blipFill>
          <a:blip r:embed="rId2"/>
          <a:stretch/>
        </p:blipFill>
        <p:spPr>
          <a:xfrm>
            <a:off x="526320" y="330120"/>
            <a:ext cx="872280" cy="822240"/>
          </a:xfrm>
          <a:prstGeom prst="rect">
            <a:avLst/>
          </a:prstGeom>
          <a:ln w="0">
            <a:noFill/>
          </a:ln>
        </p:spPr>
      </p:pic>
      <p:sp>
        <p:nvSpPr>
          <p:cNvPr id="121" name="Google Shape;137;p23"/>
          <p:cNvSpPr/>
          <p:nvPr/>
        </p:nvSpPr>
        <p:spPr>
          <a:xfrm>
            <a:off x="634680" y="492480"/>
            <a:ext cx="6451560" cy="72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457200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tabLst>
                <a:tab pos="0" algn="l"/>
              </a:tabLst>
            </a:pPr>
            <a:r>
              <a:rPr lang="en" sz="2200" b="0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    </a:t>
            </a:r>
            <a:r>
              <a:rPr lang="en" sz="3090" b="0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 Poseidon Beach Resort *****</a:t>
            </a:r>
            <a:endParaRPr lang="en-US" sz="309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22" name="Google Shape;138;p23"/>
          <p:cNvPicPr/>
          <p:nvPr/>
        </p:nvPicPr>
        <p:blipFill>
          <a:blip r:embed="rId3"/>
          <a:srcRect l="5783" r="9159"/>
          <a:stretch/>
        </p:blipFill>
        <p:spPr>
          <a:xfrm>
            <a:off x="4314240" y="1367280"/>
            <a:ext cx="4069440" cy="2668680"/>
          </a:xfrm>
          <a:prstGeom prst="rect">
            <a:avLst/>
          </a:prstGeom>
          <a:ln w="0">
            <a:noFill/>
          </a:ln>
        </p:spPr>
      </p:pic>
      <p:sp>
        <p:nvSpPr>
          <p:cNvPr id="123" name="Google Shape;139;p23"/>
          <p:cNvSpPr/>
          <p:nvPr/>
        </p:nvSpPr>
        <p:spPr>
          <a:xfrm>
            <a:off x="634680" y="1265760"/>
            <a:ext cx="3324240" cy="276998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440" tIns="91440" rIns="91440" bIns="91440" anchor="t">
            <a:spAutoFit/>
          </a:bodyPr>
          <a:lstStyle/>
          <a:p>
            <a:pPr algn="just">
              <a:tabLst>
                <a:tab pos="0" algn="l"/>
              </a:tabLst>
            </a:pP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Елегантен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изключителен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Poseidon Beach Resort***** е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най-луксозният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най-новият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хотел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веригата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Bulgarian Sun Hotels,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построен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през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2021 г.</a:t>
            </a:r>
            <a:r>
              <a:rPr lang="en" sz="1200" spc="-1" dirty="0">
                <a:solidFill>
                  <a:srgbClr val="C2A363"/>
                </a:solidFill>
                <a:latin typeface="Times New Roman"/>
                <a:ea typeface="Times New Roman"/>
              </a:rPr>
              <a:t> 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pos="0" algn="l"/>
              </a:tabLst>
            </a:pP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Съвременен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поразителен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с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изискани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класически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детайли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петзвездният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Poseidon Beach Resort е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разположен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в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сърцето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к.к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Златни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пясъци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с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уникален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изглед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към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морския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бряг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</a:t>
            </a:r>
            <a:endParaRPr lang="en-US" sz="1200" b="0" strike="noStrike" spc="-1" dirty="0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pos="0" algn="l"/>
              </a:tabLst>
            </a:pP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В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близост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хотела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могат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посетят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Аладжа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манастир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Древният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Одесос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,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както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4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км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дълъг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пясъчен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плаж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и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търговска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 </a:t>
            </a:r>
            <a:r>
              <a:rPr lang="en" sz="1200" b="0" strike="noStrike" spc="-1" dirty="0" err="1">
                <a:solidFill>
                  <a:srgbClr val="C2A363"/>
                </a:solidFill>
                <a:latin typeface="Times New Roman"/>
                <a:ea typeface="Times New Roman"/>
              </a:rPr>
              <a:t>зона</a:t>
            </a:r>
            <a:r>
              <a:rPr lang="en" sz="1200" b="0" strike="noStrike" spc="-1" dirty="0">
                <a:solidFill>
                  <a:srgbClr val="C2A363"/>
                </a:solidFill>
                <a:latin typeface="Times New Roman"/>
                <a:ea typeface="Times New Roman"/>
              </a:rPr>
              <a:t>.</a:t>
            </a:r>
            <a:endParaRPr lang="en-US" sz="1200" b="0" strike="noStrike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/>
          </p:nvPr>
        </p:nvSpPr>
        <p:spPr>
          <a:xfrm>
            <a:off x="526320" y="1152360"/>
            <a:ext cx="7989480" cy="34160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lstStyle/>
          <a:p>
            <a:pPr indent="0" algn="just">
              <a:lnSpc>
                <a:spcPct val="115000"/>
              </a:lnSpc>
              <a:buNone/>
              <a:tabLst>
                <a:tab pos="0" algn="l"/>
              </a:tabLst>
            </a:pPr>
            <a:r>
              <a:rPr lang="en" sz="1200" b="0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Хотел Poseidon Beach Resort ***** разполага със 175 луксозни стаи и апартаменти (вкл. 80 свързани стаи) и конферентни съоръжения, способни да приемат до 600 делегати едновременно.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15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en" sz="1200" b="0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Независимо дали за семейна почивка, меден месец, сватбена церемония, конференция или просто релаксираща почивка, хотел Poseidon Beach в Златни пясъци е луксозна дестинация за всеки.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buNone/>
              <a:tabLst>
                <a:tab pos="0" algn="l"/>
              </a:tabLst>
            </a:pPr>
            <a:r>
              <a:rPr lang="en" sz="1200" b="0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Хотелът разполага с частен плаж и гостите могат да се  възползват от специално запазени чадъри и шезлонги или могат да се насладят на слънчеви бани край инфинити басейна.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5" name="Google Shape;145;p24"/>
          <p:cNvPicPr/>
          <p:nvPr/>
        </p:nvPicPr>
        <p:blipFill>
          <a:blip r:embed="rId2"/>
          <a:stretch/>
        </p:blipFill>
        <p:spPr>
          <a:xfrm>
            <a:off x="526320" y="330120"/>
            <a:ext cx="872280" cy="822240"/>
          </a:xfrm>
          <a:prstGeom prst="rect">
            <a:avLst/>
          </a:prstGeom>
          <a:ln w="0">
            <a:noFill/>
          </a:ln>
        </p:spPr>
      </p:pic>
      <p:pic>
        <p:nvPicPr>
          <p:cNvPr id="126" name="Google Shape;146;p24"/>
          <p:cNvPicPr/>
          <p:nvPr/>
        </p:nvPicPr>
        <p:blipFill>
          <a:blip r:embed="rId3"/>
          <a:stretch/>
        </p:blipFill>
        <p:spPr>
          <a:xfrm>
            <a:off x="3109320" y="3003480"/>
            <a:ext cx="3093840" cy="2139840"/>
          </a:xfrm>
          <a:prstGeom prst="rect">
            <a:avLst/>
          </a:prstGeom>
          <a:ln w="0">
            <a:noFill/>
          </a:ln>
        </p:spPr>
      </p:pic>
      <p:pic>
        <p:nvPicPr>
          <p:cNvPr id="127" name="Google Shape;147;p24"/>
          <p:cNvPicPr/>
          <p:nvPr/>
        </p:nvPicPr>
        <p:blipFill>
          <a:blip r:embed="rId4"/>
          <a:srcRect l="20057" t="9869" r="15256" b="8990"/>
          <a:stretch/>
        </p:blipFill>
        <p:spPr>
          <a:xfrm>
            <a:off x="0" y="3003480"/>
            <a:ext cx="3032640" cy="2139840"/>
          </a:xfrm>
          <a:prstGeom prst="rect">
            <a:avLst/>
          </a:prstGeom>
          <a:ln w="0">
            <a:noFill/>
          </a:ln>
        </p:spPr>
      </p:pic>
      <p:pic>
        <p:nvPicPr>
          <p:cNvPr id="128" name="Google Shape;148;p24"/>
          <p:cNvPicPr/>
          <p:nvPr/>
        </p:nvPicPr>
        <p:blipFill>
          <a:blip r:embed="rId5"/>
          <a:stretch/>
        </p:blipFill>
        <p:spPr>
          <a:xfrm>
            <a:off x="6290640" y="3003480"/>
            <a:ext cx="2853000" cy="2139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/>
          </p:nvPr>
        </p:nvSpPr>
        <p:spPr>
          <a:xfrm>
            <a:off x="526320" y="1084680"/>
            <a:ext cx="7931880" cy="34160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lstStyle/>
          <a:p>
            <a:pPr indent="0" algn="just">
              <a:lnSpc>
                <a:spcPct val="115000"/>
              </a:lnSpc>
              <a:buNone/>
              <a:tabLst>
                <a:tab pos="0" algn="l"/>
              </a:tabLst>
            </a:pPr>
            <a:r>
              <a:rPr lang="en" sz="1200" b="0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По-малките гости могат да се възползват от детският клуб, предлагащ различни дейности на закрито и открито, включително услуги за гледане на деца, оставяйки родителите да отпочинат в бутиковия спа център с модерна фитнес зала със стъклени стени и с изглед към безкрайния басейн, каскадния водопад и буйната гора на Природния парк Златни пясъци.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15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en" sz="1200" b="0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Спа центърът е разположен пред луксозен открит плувен басейн с невероятен водопад - рай за спокойствие и пълен релакс.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15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en" sz="1200" b="0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Висококвалифицирани терапевти полагат грижи, за да подмладят ума, тялото и духа на гостите на Posedon Beach Resort***** с уникална концепция за лечение с хамам, която комбинира традиционните терапии от Европа и Далечния изток.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buNone/>
              <a:tabLst>
                <a:tab pos="0" algn="l"/>
              </a:tabLst>
            </a:pP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0" name="Google Shape;154;p25"/>
          <p:cNvPicPr/>
          <p:nvPr/>
        </p:nvPicPr>
        <p:blipFill>
          <a:blip r:embed="rId2"/>
          <a:stretch/>
        </p:blipFill>
        <p:spPr>
          <a:xfrm>
            <a:off x="526320" y="330120"/>
            <a:ext cx="872280" cy="822240"/>
          </a:xfrm>
          <a:prstGeom prst="rect">
            <a:avLst/>
          </a:prstGeom>
          <a:ln w="0">
            <a:noFill/>
          </a:ln>
        </p:spPr>
      </p:pic>
      <p:pic>
        <p:nvPicPr>
          <p:cNvPr id="131" name="Google Shape;155;p25"/>
          <p:cNvPicPr/>
          <p:nvPr/>
        </p:nvPicPr>
        <p:blipFill>
          <a:blip r:embed="rId3"/>
          <a:srcRect l="-2454" t="30766" r="4980" b="5602"/>
          <a:stretch/>
        </p:blipFill>
        <p:spPr>
          <a:xfrm>
            <a:off x="3817440" y="3478320"/>
            <a:ext cx="5326200" cy="1665000"/>
          </a:xfrm>
          <a:prstGeom prst="rect">
            <a:avLst/>
          </a:prstGeom>
          <a:ln w="0">
            <a:noFill/>
          </a:ln>
        </p:spPr>
      </p:pic>
      <p:pic>
        <p:nvPicPr>
          <p:cNvPr id="132" name="Google Shape;156;p25"/>
          <p:cNvPicPr/>
          <p:nvPr/>
        </p:nvPicPr>
        <p:blipFill>
          <a:blip r:embed="rId4"/>
          <a:srcRect l="14996" t="14154"/>
          <a:stretch/>
        </p:blipFill>
        <p:spPr>
          <a:xfrm>
            <a:off x="0" y="3478320"/>
            <a:ext cx="4475160" cy="166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/>
          </p:nvPr>
        </p:nvSpPr>
        <p:spPr>
          <a:xfrm>
            <a:off x="526320" y="1152360"/>
            <a:ext cx="8124840" cy="34160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lstStyle/>
          <a:p>
            <a:pPr indent="0" algn="just">
              <a:lnSpc>
                <a:spcPct val="115000"/>
              </a:lnSpc>
              <a:buNone/>
              <a:tabLst>
                <a:tab pos="0" algn="l"/>
              </a:tabLst>
            </a:pPr>
            <a:r>
              <a:rPr lang="en" sz="1200" b="0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Poseidon Beach Resort ***** е лидер сред хотелите по българското Черноморие по отношение на храненето.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15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en" sz="1200" b="0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Петте специализирани ресторанта предлагат най-изисканата кухня от цял свят, кашерно меню и халал меню, приготвени от  невероятни международни готвачи, които правят Poseidon Beach Resort ***** - ТОП дестинация за истинските ценители на храненето и свободното време.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buNone/>
              <a:tabLst>
                <a:tab pos="0" algn="l"/>
              </a:tabLst>
            </a:pPr>
            <a:r>
              <a:rPr lang="en" sz="1200" b="0" strike="noStrike" spc="-1">
                <a:solidFill>
                  <a:srgbClr val="C2A363"/>
                </a:solidFill>
                <a:latin typeface="Times New Roman"/>
                <a:ea typeface="Times New Roman"/>
              </a:rPr>
              <a:t>Ако добавите към всичко това възстановения легендарен караоке бар и клуб "Златни пясъци" и бутиков спа център с басейн и водопад, ще бъдете очаровани да видите как разнообразието и лукса се сливат в едно.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4" name="Google Shape;162;p26"/>
          <p:cNvPicPr/>
          <p:nvPr/>
        </p:nvPicPr>
        <p:blipFill>
          <a:blip r:embed="rId2"/>
          <a:stretch/>
        </p:blipFill>
        <p:spPr>
          <a:xfrm>
            <a:off x="526320" y="330120"/>
            <a:ext cx="872280" cy="822240"/>
          </a:xfrm>
          <a:prstGeom prst="rect">
            <a:avLst/>
          </a:prstGeom>
          <a:ln w="0">
            <a:noFill/>
          </a:ln>
        </p:spPr>
      </p:pic>
      <p:pic>
        <p:nvPicPr>
          <p:cNvPr id="135" name="Google Shape;163;p26"/>
          <p:cNvPicPr/>
          <p:nvPr/>
        </p:nvPicPr>
        <p:blipFill>
          <a:blip r:embed="rId3"/>
          <a:stretch/>
        </p:blipFill>
        <p:spPr>
          <a:xfrm>
            <a:off x="617400" y="3764880"/>
            <a:ext cx="1218960" cy="915120"/>
          </a:xfrm>
          <a:prstGeom prst="rect">
            <a:avLst/>
          </a:prstGeom>
          <a:ln w="0">
            <a:noFill/>
          </a:ln>
        </p:spPr>
      </p:pic>
      <p:pic>
        <p:nvPicPr>
          <p:cNvPr id="136" name="Google Shape;164;p26"/>
          <p:cNvPicPr/>
          <p:nvPr/>
        </p:nvPicPr>
        <p:blipFill>
          <a:blip r:embed="rId4"/>
          <a:stretch/>
        </p:blipFill>
        <p:spPr>
          <a:xfrm>
            <a:off x="0" y="3102840"/>
            <a:ext cx="2929680" cy="2040120"/>
          </a:xfrm>
          <a:prstGeom prst="rect">
            <a:avLst/>
          </a:prstGeom>
          <a:ln w="0">
            <a:noFill/>
          </a:ln>
        </p:spPr>
      </p:pic>
      <p:pic>
        <p:nvPicPr>
          <p:cNvPr id="137" name="Google Shape;165;p26"/>
          <p:cNvPicPr/>
          <p:nvPr/>
        </p:nvPicPr>
        <p:blipFill>
          <a:blip r:embed="rId3"/>
          <a:stretch/>
        </p:blipFill>
        <p:spPr>
          <a:xfrm>
            <a:off x="6395400" y="3102840"/>
            <a:ext cx="2748240" cy="2040120"/>
          </a:xfrm>
          <a:prstGeom prst="rect">
            <a:avLst/>
          </a:prstGeom>
          <a:ln w="0">
            <a:noFill/>
          </a:ln>
        </p:spPr>
      </p:pic>
      <p:pic>
        <p:nvPicPr>
          <p:cNvPr id="138" name="Google Shape;166;p26"/>
          <p:cNvPicPr/>
          <p:nvPr/>
        </p:nvPicPr>
        <p:blipFill>
          <a:blip r:embed="rId5"/>
          <a:stretch/>
        </p:blipFill>
        <p:spPr>
          <a:xfrm>
            <a:off x="2885040" y="3102840"/>
            <a:ext cx="3654360" cy="2040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71;p27"/>
          <p:cNvPicPr/>
          <p:nvPr/>
        </p:nvPicPr>
        <p:blipFill>
          <a:blip r:embed="rId2"/>
          <a:stretch/>
        </p:blipFill>
        <p:spPr>
          <a:xfrm>
            <a:off x="2154600" y="682200"/>
            <a:ext cx="4834800" cy="3135240"/>
          </a:xfrm>
          <a:prstGeom prst="rect">
            <a:avLst/>
          </a:prstGeom>
          <a:ln w="0">
            <a:noFill/>
          </a:ln>
        </p:spPr>
      </p:pic>
      <p:sp>
        <p:nvSpPr>
          <p:cNvPr id="140" name="Google Shape;172;p27"/>
          <p:cNvSpPr/>
          <p:nvPr/>
        </p:nvSpPr>
        <p:spPr>
          <a:xfrm>
            <a:off x="3291840" y="4049280"/>
            <a:ext cx="2334600" cy="47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900" b="0" strike="noStrike" spc="-1">
                <a:solidFill>
                  <a:srgbClr val="C2A363"/>
                </a:solidFill>
                <a:latin typeface="Arial"/>
                <a:ea typeface="Arial"/>
              </a:rPr>
              <a:t>#YourSecondHome</a:t>
            </a:r>
            <a:endParaRPr lang="en-US" sz="19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1474</Words>
  <Application>Microsoft Office PowerPoint</Application>
  <PresentationFormat>On-screen Show (16:9)</PresentationFormat>
  <Paragraphs>39</Paragraphs>
  <Slides>15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Simple Dark</vt:lpstr>
      <vt:lpstr>Simple Dark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Aphrodite Beauty Spa &amp; Health Clinic</vt:lpstr>
      <vt:lpstr>      Helios Spa**** All Inclusive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subject/>
  <dc:creator>Gabriela Anastasova</dc:creator>
  <dc:description/>
  <cp:lastModifiedBy/>
  <cp:revision>47</cp:revision>
  <dcterms:modified xsi:type="dcterms:W3CDTF">2024-04-22T13:22:33Z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15</vt:i4>
  </property>
  <property fmtid="{D5CDD505-2E9C-101B-9397-08002B2CF9AE}" pid="3" name="PresentationFormat">
    <vt:lpwstr>Презентация на цял екран (16:9)</vt:lpwstr>
  </property>
  <property fmtid="{D5CDD505-2E9C-101B-9397-08002B2CF9AE}" pid="4" name="Slides">
    <vt:i4>15</vt:i4>
  </property>
</Properties>
</file>